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741BAC-45F3-492B-81D6-A6406A08889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ED7467-4E71-4240-BBC4-BFDEFABAEC82}" type="datetimeFigureOut">
              <a:rPr lang="en-US" smtClean="0"/>
              <a:t>2/20/2013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7772400" cy="566102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What are we doing with the </a:t>
            </a:r>
            <a:br>
              <a:rPr lang="en-US" dirty="0" smtClean="0"/>
            </a:br>
            <a:r>
              <a:rPr lang="en-US" dirty="0" smtClean="0"/>
              <a:t>Common Core </a:t>
            </a:r>
            <a:br>
              <a:rPr lang="en-US" dirty="0" smtClean="0"/>
            </a:br>
            <a:r>
              <a:rPr lang="en-US" dirty="0" smtClean="0"/>
              <a:t>Georgia Performance Standards?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about the Assessments?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Start using the idea of “selected response” rather than “multiple choice”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All of the assessments – both selected response and writing – are grounded in multiple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There are no rote or DOK 1 questions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The questions </a:t>
            </a:r>
            <a:r>
              <a:rPr lang="en-US" sz="3200" smtClean="0"/>
              <a:t>may call for </a:t>
            </a:r>
            <a:r>
              <a:rPr lang="en-US" sz="3200" i="1" u="sng" dirty="0" smtClean="0"/>
              <a:t>multiple</a:t>
            </a:r>
            <a:r>
              <a:rPr lang="en-US" sz="3200" i="1" dirty="0" smtClean="0"/>
              <a:t> </a:t>
            </a:r>
            <a:r>
              <a:rPr lang="en-US" sz="3200" dirty="0" smtClean="0"/>
              <a:t>correct answers</a:t>
            </a:r>
          </a:p>
        </p:txBody>
      </p:sp>
    </p:spTree>
    <p:extLst>
      <p:ext uri="{BB962C8B-B14F-4D97-AF65-F5344CB8AC3E}">
        <p14:creationId xmlns:p14="http://schemas.microsoft.com/office/powerpoint/2010/main" val="122672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Some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US" dirty="0"/>
              <a:t>Use what you have learned from reading “Daedalus and Icarus” by Ovid and “To a Friend Whose Work Has Come to Triumph” by Anne Sexton to write an essay that provides </a:t>
            </a:r>
            <a:r>
              <a:rPr lang="en-US" u="sng" dirty="0"/>
              <a:t>an analysis of how Sexton transforms Daedalus and Icarus</a:t>
            </a:r>
            <a:r>
              <a:rPr lang="en-US" u="sng" dirty="0" smtClean="0"/>
              <a:t>.</a:t>
            </a:r>
          </a:p>
          <a:p>
            <a:pPr marL="571500" indent="-457200">
              <a:buFont typeface="+mj-lt"/>
              <a:buAutoNum type="arabicPeriod"/>
            </a:pPr>
            <a:endParaRPr lang="en-US" u="sng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/>
              <a:t>Use what you have learned from reading “Daedalus and Icarus” by Ovid and “To a Friend Whose Work Has Come to Triumph” by Anne Sexton to write an essay that analyzes </a:t>
            </a:r>
            <a:r>
              <a:rPr lang="en-US" u="sng" dirty="0"/>
              <a:t>how Icarus’s experience of flying is portrayed differently in the two texts. </a:t>
            </a:r>
            <a:endParaRPr lang="en-US" u="sng" dirty="0" smtClean="0"/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/>
              <a:t>(Students are given a four-page excerpt from “Daedalus and Icarus” and the short poem by Anne Sexton.)</a:t>
            </a:r>
            <a:endParaRPr lang="en-US" dirty="0"/>
          </a:p>
          <a:p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72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114300" indent="0">
              <a:buNone/>
            </a:pPr>
            <a:r>
              <a:rPr lang="en-US" sz="2400" b="1" dirty="0"/>
              <a:t>Part A</a:t>
            </a:r>
            <a:endParaRPr lang="en-US" sz="2400" dirty="0"/>
          </a:p>
          <a:p>
            <a:pPr marL="114300" indent="0">
              <a:buNone/>
            </a:pPr>
            <a:r>
              <a:rPr lang="en-US" sz="2400" dirty="0"/>
              <a:t>Which of the following sentences best states an important theme about human behavior as described in Ovid’s “Daedalus and Icarus”?</a:t>
            </a:r>
          </a:p>
          <a:p>
            <a:pPr marL="114300" indent="0">
              <a:buNone/>
            </a:pPr>
            <a:r>
              <a:rPr lang="en-US" sz="2400" dirty="0"/>
              <a:t> 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sz="2400" dirty="0"/>
              <a:t>Striving to achieve one’s dream is a worthwhile endeavor.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sz="2400" dirty="0"/>
              <a:t>The thoughtlessness of youth can have tragic results.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sz="2400" dirty="0"/>
              <a:t>Imagination and creativity bring their own rewards.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sz="2400" dirty="0"/>
              <a:t>Everyone should learn from his or her mistakes.</a:t>
            </a:r>
          </a:p>
          <a:p>
            <a:pPr marL="5715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0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US" b="1" dirty="0"/>
              <a:t>Part B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Select three pieces of evidence from Ovid’s “Daedalus and Icarus” that support the answer to Part A.  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“and by his playfulness retard the work/his anxious father planned” (lines 310-311)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“But when at last/the father finished it, he poised himself” (lines 312-313)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“he fitted on his son the plumed wings/with trembling hands, while down his withered cheeks/the tears were falling” (lines 327-329)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“Proud of his success/the foolish Icarus forsook his guide” (lines 348-349)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 and, bold in vanity, began to soar/rising upon his wings to touch the skies” 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“and as the years went by the gifted youth/began to rival his instructor’s art”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“Wherefore Daedalus/enraged and envious, sought to slay the youth”</a:t>
            </a:r>
          </a:p>
          <a:p>
            <a:pPr marL="571500" lvl="0" indent="-457200">
              <a:buFont typeface="+mj-lt"/>
              <a:buAutoNum type="alphaLcPeriod"/>
            </a:pPr>
            <a:r>
              <a:rPr lang="en-US" dirty="0"/>
              <a:t>“The Partridge hides/in shaded places by the leafy trees…for it is mindful of its former fall”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How Do We Prepare?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Close reading and analysis of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Academic vocabulary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Regular practice with reading, writing, and speaking grounded in evidence from texts, both literary and informational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6211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is the state doing?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715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936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Possible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Nothing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Do what you’ve always done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Adapt and correlate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Use State Frameworks modified to your needs or units you have created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Go kicking and screaming into that dark night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Embrace the standards</a:t>
            </a:r>
          </a:p>
          <a:p>
            <a:pPr marL="11430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5937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What’s Different?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Text complexity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Balance of literary and informational text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Close reading and using evidence from text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Writing to multiple sources and research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Academic vocabulary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Focus and cohesive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504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What’s Easy?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 standards are vertically aligned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 standards are conceptual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There are few “elements”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There is a </a:t>
            </a:r>
            <a:r>
              <a:rPr lang="en-US" sz="2800" dirty="0" err="1" smtClean="0"/>
              <a:t>stairstep</a:t>
            </a:r>
            <a:r>
              <a:rPr lang="en-US" sz="2800" dirty="0" smtClean="0"/>
              <a:t> increment of development from grade to grade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 standards follow a backwards design process from the College and Career-Ready Anchor Standards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The standards are built on the same principal as the GPS</a:t>
            </a:r>
          </a:p>
          <a:p>
            <a:pPr marL="571500" indent="-457200">
              <a:buFont typeface="+mj-lt"/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4925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What’s Hard?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Change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Finding informational text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Finding time to teach everything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Preparing for this year’s state tests while teaching the CCGPS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Finding or purchasing new texts for the units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Preparing for the unknown</a:t>
            </a:r>
          </a:p>
          <a:p>
            <a:pPr marL="5715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3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are </a:t>
            </a:r>
            <a:r>
              <a:rPr lang="en-US" smtClean="0"/>
              <a:t>the Quantum </a:t>
            </a:r>
            <a:r>
              <a:rPr lang="en-US" dirty="0" smtClean="0"/>
              <a:t>Shifts?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Reading, writing, and speaking grounded in evidence from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Academic vocabulary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Writing to and across multiple resources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521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Evidence from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All of the items on the PARCC assessments will proceed from the reading of multiple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Students must be able to cite direct evidence from text for both explicit ideas and for inferences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200" dirty="0" smtClean="0"/>
              <a:t>Students must be able to determine central ideas and themes from text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16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Academic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Complex vocabulary that is used across disciplines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Words that students cannot define from context clues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Frequent, not random, words pulled directly from the texts students are reading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6732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Writing to Multiple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It’s not just a synthesis of ideas from several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It requires deep analysis of texts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3600" dirty="0" smtClean="0"/>
              <a:t>It requires determining the effect of one text on another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0721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99</TotalTime>
  <Words>547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What are we doing with the  Common Core  Georgia Performance Standards?</vt:lpstr>
      <vt:lpstr>Possible Scenarios</vt:lpstr>
      <vt:lpstr>What’s Different?</vt:lpstr>
      <vt:lpstr>What’s Easy?</vt:lpstr>
      <vt:lpstr>What’s Hard?</vt:lpstr>
      <vt:lpstr>What are the Quantum Shifts?</vt:lpstr>
      <vt:lpstr>Evidence from Texts</vt:lpstr>
      <vt:lpstr>Academic Vocabulary</vt:lpstr>
      <vt:lpstr>Writing to Multiple Sources</vt:lpstr>
      <vt:lpstr>What about the Assessments?</vt:lpstr>
      <vt:lpstr>Some Examples</vt:lpstr>
      <vt:lpstr>Another Example</vt:lpstr>
      <vt:lpstr>Continued</vt:lpstr>
      <vt:lpstr>How Do We Prepare?</vt:lpstr>
      <vt:lpstr>What is the state doing?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we doing with the  Common Core Georgia Performance Standards?</dc:title>
  <dc:creator>Gerald</dc:creator>
  <cp:lastModifiedBy>Gerald</cp:lastModifiedBy>
  <cp:revision>14</cp:revision>
  <dcterms:created xsi:type="dcterms:W3CDTF">2013-02-18T13:57:51Z</dcterms:created>
  <dcterms:modified xsi:type="dcterms:W3CDTF">2013-02-20T17:52:10Z</dcterms:modified>
</cp:coreProperties>
</file>